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2"/>
    <p:sldId id="291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nkar Chatterjee" initials="RC" lastIdx="1" clrIdx="0">
    <p:extLst>
      <p:ext uri="{19B8F6BF-5375-455C-9EA6-DF929625EA0E}">
        <p15:presenceInfo xmlns:p15="http://schemas.microsoft.com/office/powerpoint/2012/main" userId="S-1-5-21-1954080475-2118882161-4022750355-8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853993"/>
    <a:srgbClr val="853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EFE"/>
          </a:solidFill>
        </a:fill>
      </a:tcStyle>
    </a:wholeTbl>
    <a:band2H>
      <a:tcTxStyle/>
      <a:tcStyle>
        <a:tcBdr/>
        <a:fill>
          <a:solidFill>
            <a:schemeClr val="accent1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rgbClr val="FBFBF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BFBFB"/>
              </a:solidFill>
              <a:prstDash val="solid"/>
              <a:round/>
            </a:ln>
          </a:top>
          <a:bottom>
            <a:ln w="25400" cap="flat">
              <a:solidFill>
                <a:srgbClr val="FBFBF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BFBFB"/>
              </a:solidFill>
              <a:prstDash val="solid"/>
              <a:round/>
            </a:ln>
          </a:top>
          <a:bottom>
            <a:ln w="25400" cap="flat">
              <a:solidFill>
                <a:srgbClr val="FBFBF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DFDFD"/>
          </a:solidFill>
        </a:fill>
      </a:tcStyle>
    </a:wholeTbl>
    <a:band2H>
      <a:tcTxStyle/>
      <a:tcStyle>
        <a:tcBdr/>
        <a:fill>
          <a:solidFill>
            <a:srgbClr val="FEFEFE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/>
    <p:restoredTop sz="94637"/>
  </p:normalViewPr>
  <p:slideViewPr>
    <p:cSldViewPr snapToGrid="0" snapToObjects="1">
      <p:cViewPr varScale="1">
        <p:scale>
          <a:sx n="78" d="100"/>
          <a:sy n="78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5284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0"/>
            <a:ext cx="319024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2" y="6505575"/>
            <a:ext cx="319025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2" y="6505575"/>
            <a:ext cx="319025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891711" y="1150537"/>
            <a:ext cx="10408578" cy="2322890"/>
          </a:xfrm>
          <a:prstGeom prst="rect">
            <a:avLst/>
          </a:prstGeom>
        </p:spPr>
        <p:txBody>
          <a:bodyPr lIns="25386" tIns="25386" rIns="25386" bIns="25386" anchor="b">
            <a:normAutofit/>
          </a:bodyPr>
          <a:lstStyle>
            <a:lvl1pPr algn="ctr" defTabSz="412750">
              <a:lnSpc>
                <a:spcPct val="100000"/>
              </a:lnSpc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1711" y="3536893"/>
            <a:ext cx="10408578" cy="793338"/>
          </a:xfrm>
          <a:prstGeom prst="rect">
            <a:avLst/>
          </a:prstGeom>
        </p:spPr>
        <p:txBody>
          <a:bodyPr lIns="25386" tIns="25386" rIns="25386" bIns="25386">
            <a:norm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6355" y="6538879"/>
            <a:ext cx="232943" cy="236854"/>
          </a:xfrm>
          <a:prstGeom prst="rect">
            <a:avLst/>
          </a:prstGeom>
        </p:spPr>
        <p:txBody>
          <a:bodyPr lIns="25386" tIns="25386" rIns="25386" bIns="25386" anchor="t"/>
          <a:lstStyle>
            <a:lvl1pPr algn="ctr" defTabSz="412750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file:///C:\Users\f.mahmoud\Desktop\Q1%202024\Website%20update_%20Takaful%20Emarat%20Mar%202024.xlsx!Graphs%20-%20Consilidated!R1C31:R16C41" TargetMode="External"/><Relationship Id="rId1" Type="http://schemas.openxmlformats.org/officeDocument/2006/relationships/slideLayout" Target="../slideLayouts/slideLayout4.xml"/><Relationship Id="rId6" Type="http://schemas.openxmlformats.org/officeDocument/2006/relationships/oleObject" Target="file:///C:\Users\f.mahmoud\Desktop\Q1%202024\Website%20update_%20Takaful%20Emarat%20Mar%202024.xlsx!Graphs%20-%20Consilidated!R20C14:R36C31" TargetMode="External"/><Relationship Id="rId5" Type="http://schemas.openxmlformats.org/officeDocument/2006/relationships/image" Target="../media/image2.emf"/><Relationship Id="rId4" Type="http://schemas.openxmlformats.org/officeDocument/2006/relationships/oleObject" Target="file:///C:\Users\f.mahmoud\Desktop\Q1%202024\Website%20update_%20Takaful%20Emarat%20Mar%202024.xlsx!Graphs%20-%20Consilidated!R2C1:R17C1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oleObject" Target="file:///C:\Users\f.mahmoud\Desktop\Q1%202024\Website%20update_%20Takaful%20Emarat%20Mar%202024.xlsx!Graphs%20-%20Quarterly!R1C1:R17C9" TargetMode="External"/><Relationship Id="rId1" Type="http://schemas.openxmlformats.org/officeDocument/2006/relationships/slideLayout" Target="../slideLayouts/slideLayout4.xml"/><Relationship Id="rId6" Type="http://schemas.openxmlformats.org/officeDocument/2006/relationships/oleObject" Target="file:///C:\Users\f.mahmoud\Desktop\Q1%202024\Website%20update_%20Takaful%20Emarat%20Mar%202024.xlsx!Graphs%20-%20Quarterly!R22C10:R39C17" TargetMode="External"/><Relationship Id="rId5" Type="http://schemas.openxmlformats.org/officeDocument/2006/relationships/image" Target="../media/image5.emf"/><Relationship Id="rId4" Type="http://schemas.openxmlformats.org/officeDocument/2006/relationships/oleObject" Target="file:///C:\Users\f.mahmoud\Desktop\Q1%202024\Website%20update_%20Takaful%20Emarat%20Mar%202024.xlsx!Graphs%20-%20Quarterly!R1C10:R17C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12000" y="0"/>
            <a:ext cx="12195608" cy="763930"/>
          </a:xfrm>
          <a:prstGeom prst="rect">
            <a:avLst/>
          </a:prstGeom>
          <a:solidFill>
            <a:srgbClr val="00AAE8"/>
          </a:solidFill>
          <a:ln w="3175">
            <a:miter lim="400000"/>
          </a:ln>
        </p:spPr>
        <p:txBody>
          <a:bodyPr lIns="0" tIns="0" rIns="0" bIns="0" anchor="ctr"/>
          <a:lstStyle/>
          <a:p>
            <a:pPr marL="180975"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GB" sz="2800" b="1" dirty="0"/>
              <a:t>Annual financial performance indicators</a:t>
            </a:r>
            <a:endParaRPr sz="2800" b="1" dirty="0"/>
          </a:p>
        </p:txBody>
      </p:sp>
      <p:sp>
        <p:nvSpPr>
          <p:cNvPr id="106" name="1"/>
          <p:cNvSpPr txBox="1"/>
          <p:nvPr/>
        </p:nvSpPr>
        <p:spPr>
          <a:xfrm>
            <a:off x="6081990" y="305246"/>
            <a:ext cx="51361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12750">
              <a:defRPr sz="6000">
                <a:solidFill>
                  <a:srgbClr val="FFFFFF"/>
                </a:solidFill>
                <a:latin typeface="Joy English Bold"/>
                <a:ea typeface="Joy English Bold"/>
                <a:cs typeface="Joy English Bold"/>
                <a:sym typeface="Joy English Bold"/>
              </a:defRPr>
            </a:lvl1pPr>
          </a:lstStyle>
          <a:p>
            <a:endParaRPr dirty="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E22CC395-5E6A-4A29-AC0C-D543D117DC9D}"/>
              </a:ext>
            </a:extLst>
          </p:cNvPr>
          <p:cNvSpPr/>
          <p:nvPr/>
        </p:nvSpPr>
        <p:spPr>
          <a:xfrm>
            <a:off x="15151" y="6701616"/>
            <a:ext cx="12204000" cy="108000"/>
          </a:xfrm>
          <a:prstGeom prst="rect">
            <a:avLst/>
          </a:prstGeom>
          <a:solidFill>
            <a:srgbClr val="ED1381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8E92E40-3FA4-0C67-5235-215260D118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960537"/>
              </p:ext>
            </p:extLst>
          </p:nvPr>
        </p:nvGraphicFramePr>
        <p:xfrm>
          <a:off x="-12000" y="799073"/>
          <a:ext cx="671353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713412" imgH="2933638" progId="Excel.Sheet.12">
                  <p:link updateAutomatic="1"/>
                </p:oleObj>
              </mc:Choice>
              <mc:Fallback>
                <p:oleObj name="Worksheet" r:id="rId2" imgW="6713412" imgH="2933638" progId="Excel.Sheet.12">
                  <p:link updateAutomatic="1"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7BC1128-A880-9363-7CBE-30EA19A5BE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2000" y="799073"/>
                        <a:ext cx="6713537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AAB1AEE-F66F-F70E-F91B-D8E77C255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855415"/>
              </p:ext>
            </p:extLst>
          </p:nvPr>
        </p:nvGraphicFramePr>
        <p:xfrm>
          <a:off x="7186766" y="908511"/>
          <a:ext cx="42291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229085" imgH="2933638" progId="Excel.Sheet.12">
                  <p:link updateAutomatic="1"/>
                </p:oleObj>
              </mc:Choice>
              <mc:Fallback>
                <p:oleObj name="Worksheet" r:id="rId4" imgW="4229085" imgH="293363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86766" y="908511"/>
                        <a:ext cx="42291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5B743C2-C9E6-61F8-CDC6-F5EAC7423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757949"/>
              </p:ext>
            </p:extLst>
          </p:nvPr>
        </p:nvGraphicFramePr>
        <p:xfrm>
          <a:off x="2021401" y="3693353"/>
          <a:ext cx="8191500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8191604" imgH="3116783" progId="Excel.Sheet.12">
                  <p:link updateAutomatic="1"/>
                </p:oleObj>
              </mc:Choice>
              <mc:Fallback>
                <p:oleObj name="Worksheet" r:id="rId6" imgW="8191604" imgH="311678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1401" y="3693353"/>
                        <a:ext cx="8191500" cy="311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4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15814" y="0"/>
            <a:ext cx="12195608" cy="763930"/>
          </a:xfrm>
          <a:prstGeom prst="rect">
            <a:avLst/>
          </a:prstGeom>
          <a:solidFill>
            <a:srgbClr val="00AAE8"/>
          </a:solidFill>
          <a:ln w="3175">
            <a:miter lim="400000"/>
          </a:ln>
        </p:spPr>
        <p:txBody>
          <a:bodyPr lIns="0" tIns="0" rIns="0" bIns="0" anchor="ctr"/>
          <a:lstStyle/>
          <a:p>
            <a:pPr marL="180975"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GB" sz="2800" b="1" dirty="0"/>
              <a:t>Quarterly performance indicators</a:t>
            </a:r>
            <a:endParaRPr sz="2800" b="1" dirty="0"/>
          </a:p>
        </p:txBody>
      </p:sp>
      <p:sp>
        <p:nvSpPr>
          <p:cNvPr id="106" name="1"/>
          <p:cNvSpPr txBox="1"/>
          <p:nvPr/>
        </p:nvSpPr>
        <p:spPr>
          <a:xfrm>
            <a:off x="6081990" y="305246"/>
            <a:ext cx="51361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12750">
              <a:defRPr sz="6000">
                <a:solidFill>
                  <a:srgbClr val="FFFFFF"/>
                </a:solidFill>
                <a:latin typeface="Joy English Bold"/>
                <a:ea typeface="Joy English Bold"/>
                <a:cs typeface="Joy English Bold"/>
                <a:sym typeface="Joy English Bold"/>
              </a:defRPr>
            </a:lvl1pPr>
          </a:lstStyle>
          <a:p>
            <a:endParaRPr dirty="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E22CC395-5E6A-4A29-AC0C-D543D117DC9D}"/>
              </a:ext>
            </a:extLst>
          </p:cNvPr>
          <p:cNvSpPr/>
          <p:nvPr/>
        </p:nvSpPr>
        <p:spPr>
          <a:xfrm>
            <a:off x="15151" y="6701616"/>
            <a:ext cx="12204000" cy="108000"/>
          </a:xfrm>
          <a:prstGeom prst="rect">
            <a:avLst/>
          </a:prstGeom>
          <a:solidFill>
            <a:srgbClr val="ED1381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9E880F-3991-C7A6-40C3-32B97B7DF8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866638"/>
              </p:ext>
            </p:extLst>
          </p:nvPr>
        </p:nvGraphicFramePr>
        <p:xfrm>
          <a:off x="3978514" y="763931"/>
          <a:ext cx="4809012" cy="2900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494212" imgH="3116783" progId="Excel.Sheet.12">
                  <p:link updateAutomatic="1"/>
                </p:oleObj>
              </mc:Choice>
              <mc:Fallback>
                <p:oleObj name="Worksheet" r:id="rId2" imgW="5494212" imgH="311678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78514" y="763931"/>
                        <a:ext cx="4809012" cy="2900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9891E20-8940-21D0-EFC4-BE96874A50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96532"/>
              </p:ext>
            </p:extLst>
          </p:nvPr>
        </p:nvGraphicFramePr>
        <p:xfrm>
          <a:off x="1" y="763930"/>
          <a:ext cx="4809012" cy="2746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494212" imgH="3116783" progId="Excel.Sheet.12">
                  <p:link updateAutomatic="1"/>
                </p:oleObj>
              </mc:Choice>
              <mc:Fallback>
                <p:oleObj name="Worksheet" r:id="rId4" imgW="5494212" imgH="311678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" y="763930"/>
                        <a:ext cx="4809012" cy="2746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28A6522-2EF1-918E-4482-E886C7F5D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007735"/>
              </p:ext>
            </p:extLst>
          </p:nvPr>
        </p:nvGraphicFramePr>
        <p:xfrm>
          <a:off x="7773216" y="655930"/>
          <a:ext cx="4310629" cy="3145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4884376" imgH="3299451" progId="Excel.Sheet.12">
                  <p:link updateAutomatic="1"/>
                </p:oleObj>
              </mc:Choice>
              <mc:Fallback>
                <p:oleObj name="Worksheet" r:id="rId6" imgW="4884376" imgH="329945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73216" y="655930"/>
                        <a:ext cx="4310629" cy="3145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63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FBFBFB"/>
      </a:lt1>
      <a:dk2>
        <a:srgbClr val="A7A7A7"/>
      </a:dk2>
      <a:lt2>
        <a:srgbClr val="535353"/>
      </a:lt2>
      <a:accent1>
        <a:srgbClr val="262626"/>
      </a:accent1>
      <a:accent2>
        <a:srgbClr val="3F3F3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Joyful English Medium"/>
        <a:ea typeface="Joyful English Medium"/>
        <a:cs typeface="Joyful English Medium"/>
      </a:majorFont>
      <a:minorFont>
        <a:latin typeface="Joyful English Medium"/>
        <a:ea typeface="Joyful English Medium"/>
        <a:cs typeface="Joyful English 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62626"/>
      </a:accent1>
      <a:accent2>
        <a:srgbClr val="3F3F3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Joyful English Medium"/>
        <a:ea typeface="Joyful English Medium"/>
        <a:cs typeface="Joyful English Medium"/>
      </a:majorFont>
      <a:minorFont>
        <a:latin typeface="Joyful English Medium"/>
        <a:ea typeface="Joyful English Medium"/>
        <a:cs typeface="Joyful English 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Joyful English Medium</vt:lpstr>
      <vt:lpstr>Office Theme</vt:lpstr>
      <vt:lpstr>C:\Users\f.mahmoud\Desktop\Q1 2024\Website update_ Takaful Emarat Mar 2024.xlsx!Graphs - Consilidated!R1C31:R16C41</vt:lpstr>
      <vt:lpstr>C:\Users\f.mahmoud\Desktop\Q1 2024\Website update_ Takaful Emarat Mar 2024.xlsx!Graphs - Consilidated!R2C1:R17C10</vt:lpstr>
      <vt:lpstr>C:\Users\f.mahmoud\Desktop\Q1 2024\Website update_ Takaful Emarat Mar 2024.xlsx!Graphs - Consilidated!R20C14:R36C31</vt:lpstr>
      <vt:lpstr>C:\Users\f.mahmoud\Desktop\Q1 2024\Website update_ Takaful Emarat Mar 2024.xlsx!Graphs - Quarterly!R1C1:R17C9</vt:lpstr>
      <vt:lpstr>C:\Users\f.mahmoud\Desktop\Q1 2024\Website update_ Takaful Emarat Mar 2024.xlsx!Graphs - Quarterly!R1C10:R17C18</vt:lpstr>
      <vt:lpstr>C:\Users\f.mahmoud\Desktop\Q1 2024\Website update_ Takaful Emarat Mar 2024.xlsx!Graphs - Quarterly!R22C10:R39C17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Ritankar Chatterjee</dc:creator>
  <cp:lastModifiedBy>Fahed Mahmoud</cp:lastModifiedBy>
  <cp:revision>217</cp:revision>
  <dcterms:modified xsi:type="dcterms:W3CDTF">2024-06-26T13:34:30Z</dcterms:modified>
</cp:coreProperties>
</file>