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0" r:id="rId2"/>
    <p:sldId id="291" r:id="rId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FBFBFB"/>
        </a:solidFill>
        <a:effectLst/>
        <a:uFillTx/>
        <a:latin typeface="+mn-lt"/>
        <a:ea typeface="+mn-ea"/>
        <a:cs typeface="+mn-cs"/>
        <a:sym typeface="Joyful English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ankar Chatterjee" initials="RC" lastIdx="1" clrIdx="0">
    <p:extLst>
      <p:ext uri="{19B8F6BF-5375-455C-9EA6-DF929625EA0E}">
        <p15:presenceInfo xmlns:p15="http://schemas.microsoft.com/office/powerpoint/2012/main" userId="S-1-5-21-1954080475-2118882161-4022750355-81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853993"/>
    <a:srgbClr val="853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EFEFE"/>
          </a:solidFill>
        </a:fill>
      </a:tcStyle>
    </a:wholeTbl>
    <a:band2H>
      <a:tcTxStyle/>
      <a:tcStyle>
        <a:tcBdr/>
        <a:fill>
          <a:solidFill>
            <a:schemeClr val="accent1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rgbClr val="FBFBF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BFBFB"/>
              </a:solidFill>
              <a:prstDash val="solid"/>
              <a:round/>
            </a:ln>
          </a:top>
          <a:bottom>
            <a:ln w="25400" cap="flat">
              <a:solidFill>
                <a:srgbClr val="FBFBF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BFBFB"/>
        </a:fontRef>
        <a:srgbClr val="FBFBFB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DFDFD"/>
          </a:solidFill>
        </a:fill>
      </a:tcStyle>
    </a:wholeTbl>
    <a:band2H>
      <a:tcTxStyle/>
      <a:tcStyle>
        <a:tcBdr/>
        <a:fill>
          <a:solidFill>
            <a:srgbClr val="FEFEFE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FBFBFB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Joy English Bold"/>
          <a:ea typeface="Joy English Bold"/>
          <a:cs typeface="Joy English Bold"/>
        </a:font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94637"/>
  </p:normalViewPr>
  <p:slideViewPr>
    <p:cSldViewPr snapToGrid="0" snapToObjects="1">
      <p:cViewPr varScale="1">
        <p:scale>
          <a:sx n="79" d="100"/>
          <a:sy n="79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statement'!$A$2</c:f>
          <c:strCache>
            <c:ptCount val="1"/>
            <c:pt idx="0">
              <c:v>  Gross written premium 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98380358117675"/>
          <c:y val="0.14357941834451904"/>
          <c:w val="0.77701661399803823"/>
          <c:h val="0.73025383572019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statement'!$A$2</c:f>
              <c:strCache>
                <c:ptCount val="1"/>
                <c:pt idx="0">
                  <c:v>  Gross written premium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'consolidated income statement'!$B$2:$E$2</c:f>
              <c:numCache>
                <c:formatCode>_(* #,##0_);_(* \(#,##0\);_(* "-"??_);_(@_)</c:formatCode>
                <c:ptCount val="4"/>
                <c:pt idx="0">
                  <c:v>583618</c:v>
                </c:pt>
                <c:pt idx="1">
                  <c:v>599068</c:v>
                </c:pt>
                <c:pt idx="2">
                  <c:v>606212</c:v>
                </c:pt>
                <c:pt idx="3">
                  <c:v>614302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9-4FEC-B6A1-0430D848E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750952"/>
        <c:axId val="145393192"/>
      </c:barChart>
      <c:catAx>
        <c:axId val="1457509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393192"/>
        <c:crosses val="autoZero"/>
        <c:auto val="1"/>
        <c:lblAlgn val="ctr"/>
        <c:lblOffset val="100"/>
        <c:noMultiLvlLbl val="0"/>
      </c:catAx>
      <c:valAx>
        <c:axId val="145393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5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statement'!$A$4</c:f>
          <c:strCache>
            <c:ptCount val="1"/>
            <c:pt idx="0">
              <c:v>  Net Profit for the year   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statement'!$A$4</c:f>
              <c:strCache>
                <c:ptCount val="1"/>
                <c:pt idx="0">
                  <c:v>  Net Profit for the year  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'consolidated income statement'!$B$4:$E$4</c:f>
              <c:numCache>
                <c:formatCode>_(* #,##0_);_(* \(#,##0\);_(* "-"??_);_(@_)</c:formatCode>
                <c:ptCount val="4"/>
                <c:pt idx="0">
                  <c:v>18812</c:v>
                </c:pt>
                <c:pt idx="1">
                  <c:v>3913</c:v>
                </c:pt>
                <c:pt idx="2">
                  <c:v>-39346</c:v>
                </c:pt>
                <c:pt idx="3">
                  <c:v>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1E-4C04-A0D1-112F49D18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607624"/>
        <c:axId val="145001040"/>
      </c:barChart>
      <c:catAx>
        <c:axId val="1456076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01040"/>
        <c:crosses val="autoZero"/>
        <c:auto val="1"/>
        <c:lblAlgn val="ctr"/>
        <c:lblOffset val="100"/>
        <c:noMultiLvlLbl val="0"/>
      </c:catAx>
      <c:valAx>
        <c:axId val="1450010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07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statement'!$A$6</c:f>
          <c:strCache>
            <c:ptCount val="1"/>
            <c:pt idx="0">
              <c:v>Total assets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statement'!$A$6</c:f>
              <c:strCache>
                <c:ptCount val="1"/>
                <c:pt idx="0">
                  <c:v>Total assets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'consolidated income statement'!$B$6:$E$6</c:f>
              <c:numCache>
                <c:formatCode>_(* #,##0_);_(* \(#,##0\);_(* "-"??_);_(@_)</c:formatCode>
                <c:ptCount val="4"/>
                <c:pt idx="0">
                  <c:v>840832</c:v>
                </c:pt>
                <c:pt idx="1">
                  <c:v>965164</c:v>
                </c:pt>
                <c:pt idx="2">
                  <c:v>1083499</c:v>
                </c:pt>
                <c:pt idx="3">
                  <c:v>1046678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9-4733-99FD-35F9CCCB4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27560"/>
        <c:axId val="147027952"/>
      </c:barChart>
      <c:catAx>
        <c:axId val="14702756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7952"/>
        <c:crosses val="autoZero"/>
        <c:auto val="1"/>
        <c:lblAlgn val="ctr"/>
        <c:lblOffset val="100"/>
        <c:noMultiLvlLbl val="0"/>
      </c:catAx>
      <c:valAx>
        <c:axId val="1470279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7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statement'!$A$13</c:f>
          <c:strCache>
            <c:ptCount val="1"/>
            <c:pt idx="0">
              <c:v>Cash and cash equivalents at the end of the year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200785096430268"/>
          <c:y val="0.22834123222748814"/>
          <c:w val="0.74247199376464235"/>
          <c:h val="0.63327835205433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'consolidated income statement'!$A$13</c:f>
              <c:strCache>
                <c:ptCount val="1"/>
                <c:pt idx="0">
                  <c:v>Cash and cash equivalents at the end of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'consolidated income statement'!$B$13:$E$13</c:f>
              <c:numCache>
                <c:formatCode>_(* #,##0_);_(* \(#,##0\);_(* "-"??_);_(@_)</c:formatCode>
                <c:ptCount val="4"/>
                <c:pt idx="0">
                  <c:v>72488</c:v>
                </c:pt>
                <c:pt idx="1">
                  <c:v>102214</c:v>
                </c:pt>
                <c:pt idx="2">
                  <c:v>52130</c:v>
                </c:pt>
                <c:pt idx="3">
                  <c:v>83272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F-4ECD-BBFA-072CFDE5A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029520"/>
        <c:axId val="147286232"/>
      </c:barChart>
      <c:catAx>
        <c:axId val="14702952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6232"/>
        <c:crosses val="autoZero"/>
        <c:auto val="1"/>
        <c:lblAlgn val="ctr"/>
        <c:lblOffset val="100"/>
        <c:noMultiLvlLbl val="0"/>
      </c:catAx>
      <c:valAx>
        <c:axId val="147286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295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strRef>
          <c:f>'consolidated income statement'!$A$15</c:f>
          <c:strCache>
            <c:ptCount val="1"/>
            <c:pt idx="0">
              <c:v>Takaful Emarat share price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7810606060606"/>
          <c:y val="0.14574418166703604"/>
          <c:w val="0.79794116161616158"/>
          <c:h val="0.73446164271775027"/>
        </c:manualLayout>
      </c:layout>
      <c:lineChart>
        <c:grouping val="standard"/>
        <c:varyColors val="0"/>
        <c:ser>
          <c:idx val="0"/>
          <c:order val="0"/>
          <c:tx>
            <c:strRef>
              <c:f>'consolidated income statement'!$A$15</c:f>
              <c:strCache>
                <c:ptCount val="1"/>
                <c:pt idx="0">
                  <c:v>Takaful Emarat share price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'consolidated income statement'!$B$1:$E$1</c:f>
              <c:numCache>
                <c:formatCode>0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'consolidated income statement'!$B$15:$E$15</c:f>
              <c:numCache>
                <c:formatCode>0.00</c:formatCode>
                <c:ptCount val="4"/>
                <c:pt idx="0">
                  <c:v>1.99</c:v>
                </c:pt>
                <c:pt idx="1">
                  <c:v>1.7</c:v>
                </c:pt>
                <c:pt idx="2">
                  <c:v>1.31</c:v>
                </c:pt>
                <c:pt idx="3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C4-4B9F-B1EC-186275F67D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87800"/>
        <c:axId val="147288192"/>
      </c:lineChart>
      <c:catAx>
        <c:axId val="14728780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8192"/>
        <c:crosses val="autoZero"/>
        <c:auto val="1"/>
        <c:lblAlgn val="ctr"/>
        <c:lblOffset val="100"/>
        <c:noMultiLvlLbl val="0"/>
      </c:catAx>
      <c:valAx>
        <c:axId val="147288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AED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7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5284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Joyful English Medium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0" y="0"/>
            <a:ext cx="319024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67412" y="6505575"/>
            <a:ext cx="319025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891711" y="1150537"/>
            <a:ext cx="10408578" cy="2322890"/>
          </a:xfrm>
          <a:prstGeom prst="rect">
            <a:avLst/>
          </a:prstGeom>
        </p:spPr>
        <p:txBody>
          <a:bodyPr lIns="25386" tIns="25386" rIns="25386" bIns="25386" anchor="b">
            <a:normAutofit/>
          </a:bodyPr>
          <a:lstStyle>
            <a:lvl1pPr algn="ctr" defTabSz="412750">
              <a:lnSpc>
                <a:spcPct val="100000"/>
              </a:lnSpc>
              <a:defRPr sz="5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1711" y="3536893"/>
            <a:ext cx="10408578" cy="793338"/>
          </a:xfrm>
          <a:prstGeom prst="rect">
            <a:avLst/>
          </a:prstGeom>
        </p:spPr>
        <p:txBody>
          <a:bodyPr lIns="25386" tIns="25386" rIns="25386" bIns="25386">
            <a:norm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 algn="ctr" defTabSz="41275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6355" y="6538879"/>
            <a:ext cx="232943" cy="236854"/>
          </a:xfrm>
          <a:prstGeom prst="rect">
            <a:avLst/>
          </a:prstGeom>
        </p:spPr>
        <p:txBody>
          <a:bodyPr lIns="25386" tIns="25386" rIns="25386" bIns="25386" anchor="t"/>
          <a:lstStyle>
            <a:lvl1pPr algn="ctr" defTabSz="412750">
              <a:defRPr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Joyful English Medium"/>
        <a:buChar char="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Joyful English Medium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Joyful English Medium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j.morais\Desktop\Website%20update_%20Takaful%20Emarat%20Sep%202021.xlsx!consolidated%20income%20statement!%5bTakaful.xlsx%5dconsolidated%20income%20statement%20Chart%208" TargetMode="Externa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file:///C:\Users\j.morais\Desktop\Website%20update_%20Takaful%20Emarat%20Sep%202021.xlsx!Quarterly%20data!%5bTakaful.xlsx%5dQuarterly%20data%20Chart%206" TargetMode="External"/><Relationship Id="rId3" Type="http://schemas.openxmlformats.org/officeDocument/2006/relationships/oleObject" Target="file:///C:\Users\j.morais\Desktop\Website%20update_%20Takaful%20Emarat%20Sep%202021.xlsx!Quarterly%20data!%5bTakaful.xlsx%5dQuarterly%20data%20Chart%201" TargetMode="External"/><Relationship Id="rId7" Type="http://schemas.openxmlformats.org/officeDocument/2006/relationships/oleObject" Target="file:///C:\Users\j.morais\Desktop\Website%20update_%20Takaful%20Emarat%20Sep%202021.xlsx!Quarterly%20data!%5bTakaful.xlsx%5dQuarterly%20data%20Chart%205" TargetMode="Externa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11" Type="http://schemas.openxmlformats.org/officeDocument/2006/relationships/oleObject" Target="file:///C:\Users\j.morais\Desktop\Website%20update_%20Takaful%20Emarat%20Sep%202021.xlsx!Quarterly%20data!%5bTakaful.xlsx%5dQuarterly%20data%20Chart%203" TargetMode="External"/><Relationship Id="rId5" Type="http://schemas.openxmlformats.org/officeDocument/2006/relationships/oleObject" Target="file:///C:\Users\j.morais\Desktop\Website%20update_%20Takaful%20Emarat%20Sep%202021.xlsx!Quarterly%20data!%5bTakaful.xlsx%5dQuarterly%20data%20Chart%202" TargetMode="Externa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file:///C:\Users\j.morais\Desktop\Website%20update_%20Takaful%20Emarat%20Sep%202021.xlsx!Quarterly%20data!%5bTakaful.xlsx%5dQuarterly%20data%20Chart%204" TargetMode="External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3608" y="86665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Annual financial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8B11875-4B2B-40AF-A940-7725F1B42E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382649"/>
              </p:ext>
            </p:extLst>
          </p:nvPr>
        </p:nvGraphicFramePr>
        <p:xfrm>
          <a:off x="75200" y="936842"/>
          <a:ext cx="3960000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B7319CAA-EC62-44E5-AF83-E9C544283C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1982842"/>
              </p:ext>
            </p:extLst>
          </p:nvPr>
        </p:nvGraphicFramePr>
        <p:xfrm>
          <a:off x="4073887" y="889342"/>
          <a:ext cx="3960000" cy="283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FE1152C8-C95A-4A8B-8F2F-DDA6478C2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916142"/>
              </p:ext>
            </p:extLst>
          </p:nvPr>
        </p:nvGraphicFramePr>
        <p:xfrm>
          <a:off x="75200" y="3739667"/>
          <a:ext cx="3981167" cy="267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ECA8080A-FF96-47E7-B137-658E0979C2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228028"/>
              </p:ext>
            </p:extLst>
          </p:nvPr>
        </p:nvGraphicFramePr>
        <p:xfrm>
          <a:off x="4068595" y="3763417"/>
          <a:ext cx="3981167" cy="267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7E47D344-57F7-4FCF-B19C-B5436A3DAA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123385"/>
              </p:ext>
            </p:extLst>
          </p:nvPr>
        </p:nvGraphicFramePr>
        <p:xfrm>
          <a:off x="7856727" y="895498"/>
          <a:ext cx="3960000" cy="2883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73F9F99-8303-4B2A-A5E4-5F948E414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304424"/>
              </p:ext>
            </p:extLst>
          </p:nvPr>
        </p:nvGraphicFramePr>
        <p:xfrm>
          <a:off x="8278813" y="4057853"/>
          <a:ext cx="3116262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Worksheet" r:id="rId8" imgW="3901440" imgH="2728136" progId="Excel.Sheet.12">
                  <p:link updateAutomatic="1"/>
                </p:oleObj>
              </mc:Choice>
              <mc:Fallback>
                <p:oleObj name="Worksheet" r:id="rId8" imgW="3901440" imgH="27281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78813" y="4057853"/>
                        <a:ext cx="3116262" cy="215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4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3608" y="86665"/>
            <a:ext cx="12195608" cy="763930"/>
          </a:xfrm>
          <a:prstGeom prst="rect">
            <a:avLst/>
          </a:prstGeom>
          <a:solidFill>
            <a:srgbClr val="00AAE8"/>
          </a:solidFill>
          <a:ln w="3175">
            <a:miter lim="400000"/>
          </a:ln>
        </p:spPr>
        <p:txBody>
          <a:bodyPr lIns="0" tIns="0" rIns="0" bIns="0" anchor="ctr"/>
          <a:lstStyle/>
          <a:p>
            <a:pPr marL="180975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en-GB" sz="2800" b="1" dirty="0"/>
              <a:t>Quarterly performance indicators</a:t>
            </a:r>
            <a:endParaRPr sz="2800" b="1" dirty="0"/>
          </a:p>
        </p:txBody>
      </p:sp>
      <p:sp>
        <p:nvSpPr>
          <p:cNvPr id="106" name="1"/>
          <p:cNvSpPr txBox="1"/>
          <p:nvPr/>
        </p:nvSpPr>
        <p:spPr>
          <a:xfrm>
            <a:off x="6081990" y="305246"/>
            <a:ext cx="51361" cy="974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12750">
              <a:defRPr sz="6000">
                <a:solidFill>
                  <a:srgbClr val="FFFFFF"/>
                </a:solidFill>
                <a:latin typeface="Joy English Bold"/>
                <a:ea typeface="Joy English Bold"/>
                <a:cs typeface="Joy English Bold"/>
                <a:sym typeface="Joy English Bold"/>
              </a:defRPr>
            </a:lvl1pPr>
          </a:lstStyle>
          <a:p>
            <a:endParaRPr dirty="0"/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E22CC395-5E6A-4A29-AC0C-D543D117DC9D}"/>
              </a:ext>
            </a:extLst>
          </p:cNvPr>
          <p:cNvSpPr/>
          <p:nvPr/>
        </p:nvSpPr>
        <p:spPr>
          <a:xfrm>
            <a:off x="15151" y="6701616"/>
            <a:ext cx="12204000" cy="108000"/>
          </a:xfrm>
          <a:prstGeom prst="rect">
            <a:avLst/>
          </a:prstGeom>
          <a:solidFill>
            <a:srgbClr val="ED1381"/>
          </a:solidFill>
          <a:ln w="3175">
            <a:miter lim="400000"/>
          </a:ln>
        </p:spPr>
        <p:txBody>
          <a:bodyPr lIns="0" tIns="0" rIns="0" bIns="0" anchor="ctr"/>
          <a:lstStyle/>
          <a:p>
            <a:pPr algn="ctr" defTabSz="412750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C992F50-DD2D-47C8-8D14-306140B591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471775"/>
              </p:ext>
            </p:extLst>
          </p:nvPr>
        </p:nvGraphicFramePr>
        <p:xfrm>
          <a:off x="569913" y="1265238"/>
          <a:ext cx="3140075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Worksheet" r:id="rId3" imgW="3924640" imgH="2728136" progId="Excel.Sheet.12">
                  <p:link updateAutomatic="1"/>
                </p:oleObj>
              </mc:Choice>
              <mc:Fallback>
                <p:oleObj name="Worksheet" r:id="rId3" imgW="3924640" imgH="27281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9913" y="1265238"/>
                        <a:ext cx="3140075" cy="2163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848509C-152B-4480-BB40-0877611F9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769951"/>
              </p:ext>
            </p:extLst>
          </p:nvPr>
        </p:nvGraphicFramePr>
        <p:xfrm>
          <a:off x="4413250" y="1222375"/>
          <a:ext cx="3140075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r:id="rId5" imgW="3932216" imgH="2720525" progId="Excel.Sheet.12">
                  <p:link updateAutomatic="1"/>
                </p:oleObj>
              </mc:Choice>
              <mc:Fallback>
                <p:oleObj name="Worksheet" r:id="rId5" imgW="3932216" imgH="2720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3250" y="1222375"/>
                        <a:ext cx="3140075" cy="215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C9C2868-B914-49D6-9CF3-605CBC0C4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535436"/>
              </p:ext>
            </p:extLst>
          </p:nvPr>
        </p:nvGraphicFramePr>
        <p:xfrm>
          <a:off x="4567238" y="3962400"/>
          <a:ext cx="3132137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Worksheet" r:id="rId7" imgW="3909489" imgH="2720525" progId="Excel.Sheet.12">
                  <p:link updateAutomatic="1"/>
                </p:oleObj>
              </mc:Choice>
              <mc:Fallback>
                <p:oleObj name="Worksheet" r:id="rId7" imgW="3909489" imgH="27205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7238" y="3962400"/>
                        <a:ext cx="3132137" cy="215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38D2EB3-20C4-4D46-8BA0-460F2DEF5F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52554"/>
              </p:ext>
            </p:extLst>
          </p:nvPr>
        </p:nvGraphicFramePr>
        <p:xfrm>
          <a:off x="8418513" y="4035425"/>
          <a:ext cx="3116262" cy="215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9" imgW="3901440" imgH="2728136" progId="Excel.Sheet.12">
                  <p:link updateAutomatic="1"/>
                </p:oleObj>
              </mc:Choice>
              <mc:Fallback>
                <p:oleObj name="Worksheet" r:id="rId9" imgW="3901440" imgH="27281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18513" y="4035425"/>
                        <a:ext cx="3116262" cy="215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553C217-FFC7-4064-86EA-9F05E62DA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442915"/>
              </p:ext>
            </p:extLst>
          </p:nvPr>
        </p:nvGraphicFramePr>
        <p:xfrm>
          <a:off x="687388" y="3908425"/>
          <a:ext cx="3230562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Worksheet" r:id="rId11" imgW="4031172" imgH="2728136" progId="Excel.Sheet.12">
                  <p:link updateAutomatic="1"/>
                </p:oleObj>
              </mc:Choice>
              <mc:Fallback>
                <p:oleObj name="Worksheet" r:id="rId11" imgW="4031172" imgH="272813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7388" y="3908425"/>
                        <a:ext cx="3230562" cy="216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F0E541-556B-4313-8F66-0533A4BFA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297340"/>
              </p:ext>
            </p:extLst>
          </p:nvPr>
        </p:nvGraphicFramePr>
        <p:xfrm>
          <a:off x="8161338" y="1138238"/>
          <a:ext cx="3146425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Worksheet" r:id="rId13" imgW="3932216" imgH="2926503" progId="Excel.Sheet.12">
                  <p:link updateAutomatic="1"/>
                </p:oleObj>
              </mc:Choice>
              <mc:Fallback>
                <p:oleObj name="Worksheet" r:id="rId13" imgW="3932216" imgH="292650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161338" y="1138238"/>
                        <a:ext cx="3146425" cy="231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63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BFBFB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62626"/>
      </a:accent1>
      <a:accent2>
        <a:srgbClr val="3F3F3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Joyful English Medium"/>
        <a:ea typeface="Joyful English Medium"/>
        <a:cs typeface="Joyful English Medium"/>
      </a:majorFont>
      <a:minorFont>
        <a:latin typeface="Joyful English Medium"/>
        <a:ea typeface="Joyful English Medium"/>
        <a:cs typeface="Joyful English Medium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BFBFB"/>
            </a:solidFill>
            <a:effectLst/>
            <a:uFillTx/>
            <a:latin typeface="+mn-lt"/>
            <a:ea typeface="+mn-ea"/>
            <a:cs typeface="+mn-cs"/>
            <a:sym typeface="Joyful English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Joy English Bold</vt:lpstr>
      <vt:lpstr>Joyful English Medium</vt:lpstr>
      <vt:lpstr>Office Theme</vt:lpstr>
      <vt:lpstr>C:\Users\j.morais\Desktop\Website update_ Takaful Emarat Sep 2021.xlsx!consolidated income statement![Takaful.xlsx]consolidated income statement Chart 8</vt:lpstr>
      <vt:lpstr>C:\Users\j.morais\Desktop\Website update_ Takaful Emarat Sep 2021.xlsx!Quarterly data![Takaful.xlsx]Quarterly data Chart 1</vt:lpstr>
      <vt:lpstr>C:\Users\j.morais\Desktop\Website update_ Takaful Emarat Sep 2021.xlsx!Quarterly data![Takaful.xlsx]Quarterly data Chart 2</vt:lpstr>
      <vt:lpstr>C:\Users\j.morais\Desktop\Website update_ Takaful Emarat Sep 2021.xlsx!Quarterly data![Takaful.xlsx]Quarterly data Chart 5</vt:lpstr>
      <vt:lpstr>C:\Users\j.morais\Desktop\Website update_ Takaful Emarat Sep 2021.xlsx!Quarterly data![Takaful.xlsx]Quarterly data Chart 4</vt:lpstr>
      <vt:lpstr>C:\Users\j.morais\Desktop\Website update_ Takaful Emarat Sep 2021.xlsx!Quarterly data![Takaful.xlsx]Quarterly data Chart 3</vt:lpstr>
      <vt:lpstr>C:\Users\j.morais\Desktop\Website update_ Takaful Emarat Sep 2021.xlsx!Quarterly data![Takaful.xlsx]Quarterly data Chart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Ritankar Chatterjee</dc:creator>
  <cp:lastModifiedBy>Judy Edwin Morais</cp:lastModifiedBy>
  <cp:revision>207</cp:revision>
  <dcterms:modified xsi:type="dcterms:W3CDTF">2021-12-14T07:57:54Z</dcterms:modified>
</cp:coreProperties>
</file>