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0" r:id="rId2"/>
    <p:sldId id="291" r:id="rId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tankar Chatterjee" initials="RC" lastIdx="1" clrIdx="0">
    <p:extLst>
      <p:ext uri="{19B8F6BF-5375-455C-9EA6-DF929625EA0E}">
        <p15:presenceInfo xmlns:p15="http://schemas.microsoft.com/office/powerpoint/2012/main" userId="S-1-5-21-1954080475-2118882161-4022750355-81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6228"/>
    <a:srgbClr val="853993"/>
    <a:srgbClr val="8539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BFBFB"/>
        </a:fontRef>
        <a:srgbClr val="FBFBFB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CBCBCB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381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381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BFBFB"/>
        </a:fontRef>
        <a:srgbClr val="FBFBFB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381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381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BFBFB"/>
        </a:fontRef>
        <a:srgbClr val="FBFBFB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381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381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BFBFB"/>
        </a:fontRef>
        <a:srgbClr val="FBFBF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EFEFE"/>
          </a:solidFill>
        </a:fill>
      </a:tcStyle>
    </a:wholeTbl>
    <a:band2H>
      <a:tcTxStyle/>
      <a:tcStyle>
        <a:tcBdr/>
        <a:fill>
          <a:solidFill>
            <a:schemeClr val="accent1"/>
          </a:solidFill>
        </a:fill>
      </a:tcStyle>
    </a:band2H>
    <a:firstCol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Joy English Bold"/>
          <a:ea typeface="Joy English Bold"/>
          <a:cs typeface="Joy English Bold"/>
        </a:font>
        <a:srgbClr val="FBFBF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BFBFB"/>
              </a:solidFill>
              <a:prstDash val="solid"/>
              <a:round/>
            </a:ln>
          </a:top>
          <a:bottom>
            <a:ln w="25400" cap="flat">
              <a:solidFill>
                <a:srgbClr val="FBFBFB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BFBFB"/>
              </a:solidFill>
              <a:prstDash val="solid"/>
              <a:round/>
            </a:ln>
          </a:top>
          <a:bottom>
            <a:ln w="25400" cap="flat">
              <a:solidFill>
                <a:srgbClr val="FBFBFB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BFBFB"/>
        </a:fontRef>
        <a:srgbClr val="FBFBFB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FDFDFD"/>
          </a:solidFill>
        </a:fill>
      </a:tcStyle>
    </a:wholeTbl>
    <a:band2H>
      <a:tcTxStyle/>
      <a:tcStyle>
        <a:tcBdr/>
        <a:fill>
          <a:solidFill>
            <a:srgbClr val="FEFEFE"/>
          </a:solidFill>
        </a:fill>
      </a:tcStyle>
    </a:band2H>
    <a:firstCol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FBFBFB"/>
          </a:solidFill>
        </a:fill>
      </a:tcStyle>
    </a:firstCol>
    <a:la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381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FBFBFB"/>
          </a:solidFill>
        </a:fill>
      </a:tcStyle>
    </a:lastRow>
    <a:fir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381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FBFBFB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>
              <a:alpha val="20000"/>
            </a:schemeClr>
          </a:solidFill>
        </a:fill>
      </a:tcStyle>
    </a:firstCol>
    <a:la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508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254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/>
    <p:restoredTop sz="94637"/>
  </p:normalViewPr>
  <p:slideViewPr>
    <p:cSldViewPr snapToGrid="0" snapToObjects="1">
      <p:cViewPr varScale="1">
        <p:scale>
          <a:sx n="84" d="100"/>
          <a:sy n="84" d="100"/>
        </p:scale>
        <p:origin x="8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'consolidated income statement'!$A$2</c:f>
          <c:strCache>
            <c:ptCount val="1"/>
            <c:pt idx="0">
              <c:v> Gross written premium 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98380358117675"/>
          <c:y val="0.14357941834451904"/>
          <c:w val="0.77701661399803823"/>
          <c:h val="0.730253835720199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'consolidated income statement'!$A$2</c:f>
              <c:strCache>
                <c:ptCount val="1"/>
                <c:pt idx="0">
                  <c:v> Gross written premium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'consolidated income statement'!$B$1:$E$1</c:f>
              <c:numCache>
                <c:formatCode>0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'consolidated income statement'!$B$2:$E$2</c:f>
              <c:numCache>
                <c:formatCode>_(* #,##0_);_(* \(#,##0\);_(* "-"??_);_(@_)</c:formatCode>
                <c:ptCount val="4"/>
                <c:pt idx="0">
                  <c:v>169465.33499999999</c:v>
                </c:pt>
                <c:pt idx="1">
                  <c:v>402821.84600000002</c:v>
                </c:pt>
                <c:pt idx="2">
                  <c:v>568167.21400000004</c:v>
                </c:pt>
                <c:pt idx="3">
                  <c:v>583618.13500000001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C9-4FEC-B6A1-0430D848E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750952"/>
        <c:axId val="145393192"/>
      </c:barChart>
      <c:catAx>
        <c:axId val="14575095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393192"/>
        <c:crosses val="autoZero"/>
        <c:auto val="1"/>
        <c:lblAlgn val="ctr"/>
        <c:lblOffset val="100"/>
        <c:noMultiLvlLbl val="0"/>
      </c:catAx>
      <c:valAx>
        <c:axId val="1453931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AED 000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750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'consolidated income statement'!$A$4</c:f>
          <c:strCache>
            <c:ptCount val="1"/>
            <c:pt idx="0">
              <c:v> Net Profit for the year  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'consolidated income statement'!$A$4</c:f>
              <c:strCache>
                <c:ptCount val="1"/>
                <c:pt idx="0">
                  <c:v> Net Profit for the year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'consolidated income statement'!$B$1:$E$1</c:f>
              <c:numCache>
                <c:formatCode>0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'consolidated income statement'!$B$4:$E$4</c:f>
              <c:numCache>
                <c:formatCode>_(* #,##0_);_(* \(#,##0\);_(* "-"??_);_(@_)</c:formatCode>
                <c:ptCount val="4"/>
                <c:pt idx="0">
                  <c:v>7181.1120000000001</c:v>
                </c:pt>
                <c:pt idx="1">
                  <c:v>10214.857</c:v>
                </c:pt>
                <c:pt idx="2">
                  <c:v>15009.815000000001</c:v>
                </c:pt>
                <c:pt idx="3">
                  <c:v>18812.187000000002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1E-4C04-A0D1-112F49D189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607624"/>
        <c:axId val="145001040"/>
      </c:barChart>
      <c:catAx>
        <c:axId val="14560762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001040"/>
        <c:crosses val="autoZero"/>
        <c:auto val="1"/>
        <c:lblAlgn val="ctr"/>
        <c:lblOffset val="100"/>
        <c:noMultiLvlLbl val="0"/>
      </c:catAx>
      <c:valAx>
        <c:axId val="1450010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AED 000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607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'consolidated income statement'!$A$6</c:f>
          <c:strCache>
            <c:ptCount val="1"/>
            <c:pt idx="0">
              <c:v>Total assets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'consolidated income statement'!$A$6</c:f>
              <c:strCache>
                <c:ptCount val="1"/>
                <c:pt idx="0">
                  <c:v>Total assets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'consolidated income statement'!$B$1:$E$1</c:f>
              <c:numCache>
                <c:formatCode>0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'consolidated income statement'!$B$6:$E$6</c:f>
              <c:numCache>
                <c:formatCode>_(* #,##0_);_(* \(#,##0\);_(* "-"??_);_(@_)</c:formatCode>
                <c:ptCount val="4"/>
                <c:pt idx="0">
                  <c:v>232261.951</c:v>
                </c:pt>
                <c:pt idx="1">
                  <c:v>439262.484</c:v>
                </c:pt>
                <c:pt idx="2">
                  <c:v>731840.96600000001</c:v>
                </c:pt>
                <c:pt idx="3">
                  <c:v>840831.728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39-4733-99FD-35F9CCCB42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027560"/>
        <c:axId val="147027952"/>
      </c:barChart>
      <c:catAx>
        <c:axId val="14702756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027952"/>
        <c:crosses val="autoZero"/>
        <c:auto val="1"/>
        <c:lblAlgn val="ctr"/>
        <c:lblOffset val="100"/>
        <c:noMultiLvlLbl val="0"/>
      </c:catAx>
      <c:valAx>
        <c:axId val="14702795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AED 000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027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'consolidated income statement'!$A$13</c:f>
          <c:strCache>
            <c:ptCount val="1"/>
            <c:pt idx="0">
              <c:v>Cash and cash equivalents at the end of the year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'consolidated income statement'!$A$13</c:f>
              <c:strCache>
                <c:ptCount val="1"/>
                <c:pt idx="0">
                  <c:v>Cash and cash equivalents at the end of the 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'consolidated income statement'!$B$1:$E$1</c:f>
              <c:numCache>
                <c:formatCode>0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'consolidated income statement'!$B$13:$E$13</c:f>
              <c:numCache>
                <c:formatCode>_(* #,##0_);_(* \(#,##0\);_(* "-"??_);_(@_)</c:formatCode>
                <c:ptCount val="4"/>
                <c:pt idx="0">
                  <c:v>23871.231</c:v>
                </c:pt>
                <c:pt idx="1">
                  <c:v>129076.567</c:v>
                </c:pt>
                <c:pt idx="2">
                  <c:v>159908.66699999999</c:v>
                </c:pt>
                <c:pt idx="3">
                  <c:v>72488.413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1F-4ECD-BBFA-072CFDE5A1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029520"/>
        <c:axId val="147286232"/>
      </c:barChart>
      <c:catAx>
        <c:axId val="14702952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286232"/>
        <c:crosses val="autoZero"/>
        <c:auto val="1"/>
        <c:lblAlgn val="ctr"/>
        <c:lblOffset val="100"/>
        <c:noMultiLvlLbl val="0"/>
      </c:catAx>
      <c:valAx>
        <c:axId val="14728623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AED 000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029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'consolidated income statement'!$A$15</c:f>
          <c:strCache>
            <c:ptCount val="1"/>
            <c:pt idx="0">
              <c:v>Takaful Emarat share price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'consolidated income statement'!$A$15</c:f>
              <c:strCache>
                <c:ptCount val="1"/>
                <c:pt idx="0">
                  <c:v>Takaful Emarat share price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'consolidated income statement'!$B$1:$E$1</c:f>
              <c:numCache>
                <c:formatCode>0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'consolidated income statement'!$B$15:$E$15</c:f>
              <c:numCache>
                <c:formatCode>0.00</c:formatCode>
                <c:ptCount val="4"/>
                <c:pt idx="0">
                  <c:v>0.8</c:v>
                </c:pt>
                <c:pt idx="1">
                  <c:v>1.68</c:v>
                </c:pt>
                <c:pt idx="2">
                  <c:v>2.54</c:v>
                </c:pt>
                <c:pt idx="3">
                  <c:v>1.99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AC4-4B9F-B1EC-186275F67D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287800"/>
        <c:axId val="147288192"/>
      </c:lineChart>
      <c:catAx>
        <c:axId val="14728780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288192"/>
        <c:crosses val="autoZero"/>
        <c:auto val="1"/>
        <c:lblAlgn val="ctr"/>
        <c:lblOffset val="100"/>
        <c:noMultiLvlLbl val="0"/>
      </c:catAx>
      <c:valAx>
        <c:axId val="1472881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AED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287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752841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0" y="0"/>
            <a:ext cx="319024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67412" y="6505575"/>
            <a:ext cx="319025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67412" y="6505575"/>
            <a:ext cx="319025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xfrm>
            <a:off x="891711" y="1150537"/>
            <a:ext cx="10408578" cy="2322890"/>
          </a:xfrm>
          <a:prstGeom prst="rect">
            <a:avLst/>
          </a:prstGeom>
        </p:spPr>
        <p:txBody>
          <a:bodyPr lIns="25386" tIns="25386" rIns="25386" bIns="25386" anchor="b">
            <a:normAutofit/>
          </a:bodyPr>
          <a:lstStyle>
            <a:lvl1pPr algn="ctr" defTabSz="412750">
              <a:lnSpc>
                <a:spcPct val="100000"/>
              </a:lnSpc>
              <a:defRPr sz="5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91711" y="3536893"/>
            <a:ext cx="10408578" cy="793338"/>
          </a:xfrm>
          <a:prstGeom prst="rect">
            <a:avLst/>
          </a:prstGeom>
        </p:spPr>
        <p:txBody>
          <a:bodyPr lIns="25386" tIns="25386" rIns="25386" bIns="25386">
            <a:normAutofit/>
          </a:bodyPr>
          <a:lstStyle>
            <a:lvl1pPr marL="0" indent="0" algn="ctr" defTabSz="41275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 algn="ctr" defTabSz="41275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 algn="ctr" defTabSz="41275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 algn="ctr" defTabSz="41275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 algn="ctr" defTabSz="41275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76355" y="6538879"/>
            <a:ext cx="232943" cy="236854"/>
          </a:xfrm>
          <a:prstGeom prst="rect">
            <a:avLst/>
          </a:prstGeom>
        </p:spPr>
        <p:txBody>
          <a:bodyPr lIns="25386" tIns="25386" rIns="25386" bIns="25386" anchor="t"/>
          <a:lstStyle>
            <a:lvl1pPr algn="ctr" defTabSz="412750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file:///\\AE01PADC001\UsersData\r.chatterjee\My%20Documents\TE%20files\Website\Takaful.xlsx!consolidated%20income%20statement!%5bTakaful.xlsx%5dconsolidated%20income%20statement%20Chart%208" TargetMode="Externa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file:///\\AE01PADC001\UsersData\r.chatterjee\My%20Documents\TE%20files\Website\Takaful.xlsx!Quarterly%20data!%5bTakaful.xlsx%5dQuarterly%20data%20Chart%206" TargetMode="External"/><Relationship Id="rId3" Type="http://schemas.openxmlformats.org/officeDocument/2006/relationships/oleObject" Target="file:///\\AE01PADC001\UsersData\r.chatterjee\My%20Documents\TE%20files\Website\Takaful.xlsx!Quarterly%20data!%5bTakaful.xlsx%5dQuarterly%20data%20Chart%201" TargetMode="External"/><Relationship Id="rId7" Type="http://schemas.openxmlformats.org/officeDocument/2006/relationships/oleObject" Target="file:///\\AE01PADC001\UsersData\r.chatterjee\My%20Documents\TE%20files\Website\Takaful.xlsx!Quarterly%20data!%5bTakaful.xlsx%5dQuarterly%20data%20Chart%205" TargetMode="External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11" Type="http://schemas.openxmlformats.org/officeDocument/2006/relationships/oleObject" Target="file:///\\AE01PADC001\UsersData\r.chatterjee\My%20Documents\TE%20files\Website\Takaful.xlsx!Quarterly%20data!%5bTakaful.xlsx%5dQuarterly%20data%20Chart%203" TargetMode="External"/><Relationship Id="rId5" Type="http://schemas.openxmlformats.org/officeDocument/2006/relationships/oleObject" Target="file:///\\AE01PADC001\UsersData\r.chatterjee\My%20Documents\TE%20files\Website\Takaful.xlsx!Quarterly%20data!%5bTakaful.xlsx%5dQuarterly%20data%20Chart%202" TargetMode="External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file:///\\AE01PADC001\UsersData\r.chatterjee\My%20Documents\TE%20files\Website\Takaful.xlsx!Quarterly%20data!%5bTakaful.xlsx%5dQuarterly%20data%20Chart%204" TargetMode="External"/><Relationship Id="rId1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"/>
          <p:cNvSpPr/>
          <p:nvPr/>
        </p:nvSpPr>
        <p:spPr>
          <a:xfrm>
            <a:off x="-3608" y="86665"/>
            <a:ext cx="12195608" cy="763930"/>
          </a:xfrm>
          <a:prstGeom prst="rect">
            <a:avLst/>
          </a:prstGeom>
          <a:solidFill>
            <a:srgbClr val="00AAE8"/>
          </a:solidFill>
          <a:ln w="3175">
            <a:miter lim="400000"/>
          </a:ln>
        </p:spPr>
        <p:txBody>
          <a:bodyPr lIns="0" tIns="0" rIns="0" bIns="0" anchor="ctr"/>
          <a:lstStyle/>
          <a:p>
            <a:pPr marL="180975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en-GB" sz="2800" b="1" dirty="0"/>
              <a:t>Annual financial performance indicators</a:t>
            </a:r>
            <a:endParaRPr sz="2800" b="1" dirty="0"/>
          </a:p>
        </p:txBody>
      </p:sp>
      <p:sp>
        <p:nvSpPr>
          <p:cNvPr id="106" name="1"/>
          <p:cNvSpPr txBox="1"/>
          <p:nvPr/>
        </p:nvSpPr>
        <p:spPr>
          <a:xfrm>
            <a:off x="6081990" y="305246"/>
            <a:ext cx="51361" cy="974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 defTabSz="412750">
              <a:defRPr sz="6000">
                <a:solidFill>
                  <a:srgbClr val="FFFFFF"/>
                </a:solidFill>
                <a:latin typeface="Joy English Bold"/>
                <a:ea typeface="Joy English Bold"/>
                <a:cs typeface="Joy English Bold"/>
                <a:sym typeface="Joy English Bold"/>
              </a:defRPr>
            </a:lvl1pPr>
          </a:lstStyle>
          <a:p>
            <a:endParaRPr dirty="0"/>
          </a:p>
        </p:txBody>
      </p:sp>
      <p:sp>
        <p:nvSpPr>
          <p:cNvPr id="19" name="Rectangle">
            <a:extLst>
              <a:ext uri="{FF2B5EF4-FFF2-40B4-BE49-F238E27FC236}">
                <a16:creationId xmlns:a16="http://schemas.microsoft.com/office/drawing/2014/main" xmlns="" id="{E22CC395-5E6A-4A29-AC0C-D543D117DC9D}"/>
              </a:ext>
            </a:extLst>
          </p:cNvPr>
          <p:cNvSpPr/>
          <p:nvPr/>
        </p:nvSpPr>
        <p:spPr>
          <a:xfrm>
            <a:off x="15151" y="6701616"/>
            <a:ext cx="12204000" cy="108000"/>
          </a:xfrm>
          <a:prstGeom prst="rect">
            <a:avLst/>
          </a:prstGeom>
          <a:solidFill>
            <a:srgbClr val="ED1381"/>
          </a:solidFill>
          <a:ln w="3175">
            <a:miter lim="400000"/>
          </a:ln>
        </p:spPr>
        <p:txBody>
          <a:bodyPr lIns="0" tIns="0" rIns="0" bIns="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xmlns="" id="{D8B11875-4B2B-40AF-A940-7725F1B42E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98178"/>
              </p:ext>
            </p:extLst>
          </p:nvPr>
        </p:nvGraphicFramePr>
        <p:xfrm>
          <a:off x="75200" y="936842"/>
          <a:ext cx="3960000" cy="283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xmlns="" id="{B7319CAA-EC62-44E5-AF83-E9C544283C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6931619"/>
              </p:ext>
            </p:extLst>
          </p:nvPr>
        </p:nvGraphicFramePr>
        <p:xfrm>
          <a:off x="4073887" y="889342"/>
          <a:ext cx="3960000" cy="2838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xmlns="" id="{FE1152C8-C95A-4A8B-8F2F-DDA6478C25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976921"/>
              </p:ext>
            </p:extLst>
          </p:nvPr>
        </p:nvGraphicFramePr>
        <p:xfrm>
          <a:off x="75200" y="3739667"/>
          <a:ext cx="3981167" cy="2679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4" name="Chart 43">
            <a:extLst>
              <a:ext uri="{FF2B5EF4-FFF2-40B4-BE49-F238E27FC236}">
                <a16:creationId xmlns:a16="http://schemas.microsoft.com/office/drawing/2014/main" xmlns="" id="{ECA8080A-FF96-47E7-B137-658E0979C2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7512722"/>
              </p:ext>
            </p:extLst>
          </p:nvPr>
        </p:nvGraphicFramePr>
        <p:xfrm>
          <a:off x="4068595" y="3763417"/>
          <a:ext cx="3981167" cy="267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xmlns="" id="{7E47D344-57F7-4FCF-B19C-B5436A3DAA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6999547"/>
              </p:ext>
            </p:extLst>
          </p:nvPr>
        </p:nvGraphicFramePr>
        <p:xfrm>
          <a:off x="7856727" y="895498"/>
          <a:ext cx="3960000" cy="2883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xmlns="" id="{273F9F99-8303-4B2A-A5E4-5F948E4142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845428"/>
              </p:ext>
            </p:extLst>
          </p:nvPr>
        </p:nvGraphicFramePr>
        <p:xfrm>
          <a:off x="7866063" y="3759200"/>
          <a:ext cx="3943350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Worksheet" r:id="rId8" imgW="3943399" imgH="2736857" progId="Excel.Sheet.12">
                  <p:link updateAutomatic="1"/>
                </p:oleObj>
              </mc:Choice>
              <mc:Fallback>
                <p:oleObj name="Worksheet" r:id="rId8" imgW="3943399" imgH="273685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866063" y="3759200"/>
                        <a:ext cx="3943350" cy="2736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249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"/>
          <p:cNvSpPr/>
          <p:nvPr/>
        </p:nvSpPr>
        <p:spPr>
          <a:xfrm>
            <a:off x="-3608" y="86665"/>
            <a:ext cx="12195608" cy="763930"/>
          </a:xfrm>
          <a:prstGeom prst="rect">
            <a:avLst/>
          </a:prstGeom>
          <a:solidFill>
            <a:srgbClr val="00AAE8"/>
          </a:solidFill>
          <a:ln w="3175">
            <a:miter lim="400000"/>
          </a:ln>
        </p:spPr>
        <p:txBody>
          <a:bodyPr lIns="0" tIns="0" rIns="0" bIns="0" anchor="ctr"/>
          <a:lstStyle/>
          <a:p>
            <a:pPr marL="180975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en-GB" sz="2800" b="1" dirty="0"/>
              <a:t>Quarterly performance indicators</a:t>
            </a:r>
            <a:endParaRPr sz="2800" b="1" dirty="0"/>
          </a:p>
        </p:txBody>
      </p:sp>
      <p:sp>
        <p:nvSpPr>
          <p:cNvPr id="106" name="1"/>
          <p:cNvSpPr txBox="1"/>
          <p:nvPr/>
        </p:nvSpPr>
        <p:spPr>
          <a:xfrm>
            <a:off x="6081990" y="305246"/>
            <a:ext cx="51361" cy="974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 defTabSz="412750">
              <a:defRPr sz="6000">
                <a:solidFill>
                  <a:srgbClr val="FFFFFF"/>
                </a:solidFill>
                <a:latin typeface="Joy English Bold"/>
                <a:ea typeface="Joy English Bold"/>
                <a:cs typeface="Joy English Bold"/>
                <a:sym typeface="Joy English Bold"/>
              </a:defRPr>
            </a:lvl1pPr>
          </a:lstStyle>
          <a:p>
            <a:endParaRPr dirty="0"/>
          </a:p>
        </p:txBody>
      </p:sp>
      <p:sp>
        <p:nvSpPr>
          <p:cNvPr id="19" name="Rectangle">
            <a:extLst>
              <a:ext uri="{FF2B5EF4-FFF2-40B4-BE49-F238E27FC236}">
                <a16:creationId xmlns:a16="http://schemas.microsoft.com/office/drawing/2014/main" xmlns="" id="{E22CC395-5E6A-4A29-AC0C-D543D117DC9D}"/>
              </a:ext>
            </a:extLst>
          </p:cNvPr>
          <p:cNvSpPr/>
          <p:nvPr/>
        </p:nvSpPr>
        <p:spPr>
          <a:xfrm>
            <a:off x="15151" y="6701616"/>
            <a:ext cx="12204000" cy="108000"/>
          </a:xfrm>
          <a:prstGeom prst="rect">
            <a:avLst/>
          </a:prstGeom>
          <a:solidFill>
            <a:srgbClr val="ED1381"/>
          </a:solidFill>
          <a:ln w="3175">
            <a:miter lim="400000"/>
          </a:ln>
        </p:spPr>
        <p:txBody>
          <a:bodyPr lIns="0" tIns="0" rIns="0" bIns="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xmlns="" id="{3C992F50-DD2D-47C8-8D14-306140B591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897706"/>
              </p:ext>
            </p:extLst>
          </p:nvPr>
        </p:nvGraphicFramePr>
        <p:xfrm>
          <a:off x="171450" y="929450"/>
          <a:ext cx="39370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Worksheet" r:id="rId3" imgW="3937066" imgH="2755885" progId="Excel.Sheet.12">
                  <p:link updateAutomatic="1"/>
                </p:oleObj>
              </mc:Choice>
              <mc:Fallback>
                <p:oleObj name="Worksheet" r:id="rId3" imgW="3937066" imgH="275588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450" y="929450"/>
                        <a:ext cx="3937000" cy="275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xmlns="" id="{6848509C-152B-4480-BB40-0877611F97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02562"/>
              </p:ext>
            </p:extLst>
          </p:nvPr>
        </p:nvGraphicFramePr>
        <p:xfrm>
          <a:off x="4014788" y="933388"/>
          <a:ext cx="3937000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Worksheet" r:id="rId5" imgW="3937066" imgH="2736857" progId="Excel.Sheet.12">
                  <p:link updateAutomatic="1"/>
                </p:oleObj>
              </mc:Choice>
              <mc:Fallback>
                <p:oleObj name="Worksheet" r:id="rId5" imgW="3937066" imgH="273685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14788" y="933388"/>
                        <a:ext cx="3937000" cy="2736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6C9C2868-B914-49D6-9CF3-605CBC0C43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202541"/>
              </p:ext>
            </p:extLst>
          </p:nvPr>
        </p:nvGraphicFramePr>
        <p:xfrm>
          <a:off x="4152151" y="3673475"/>
          <a:ext cx="3962400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Worksheet" r:id="rId7" imgW="3962400" imgH="2736857" progId="Excel.Sheet.12">
                  <p:link updateAutomatic="1"/>
                </p:oleObj>
              </mc:Choice>
              <mc:Fallback>
                <p:oleObj name="Worksheet" r:id="rId7" imgW="3962400" imgH="273685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52151" y="3673475"/>
                        <a:ext cx="3962400" cy="2736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xmlns="" id="{338D2EB3-20C4-4D46-8BA0-460F2DEF5F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486332"/>
              </p:ext>
            </p:extLst>
          </p:nvPr>
        </p:nvGraphicFramePr>
        <p:xfrm>
          <a:off x="8005763" y="3746500"/>
          <a:ext cx="3943350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Worksheet" r:id="rId9" imgW="3943399" imgH="2736857" progId="Excel.Sheet.12">
                  <p:link updateAutomatic="1"/>
                </p:oleObj>
              </mc:Choice>
              <mc:Fallback>
                <p:oleObj name="Worksheet" r:id="rId9" imgW="3943399" imgH="273685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005763" y="3746500"/>
                        <a:ext cx="3943350" cy="2736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xmlns="" id="{0553C217-FFC7-4064-86EA-9F05E62DA8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231706"/>
              </p:ext>
            </p:extLst>
          </p:nvPr>
        </p:nvGraphicFramePr>
        <p:xfrm>
          <a:off x="249238" y="3622675"/>
          <a:ext cx="4108450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Worksheet" r:id="rId11" imgW="4108466" imgH="2736857" progId="Excel.Sheet.12">
                  <p:link updateAutomatic="1"/>
                </p:oleObj>
              </mc:Choice>
              <mc:Fallback>
                <p:oleObj name="Worksheet" r:id="rId11" imgW="4108466" imgH="273685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9238" y="3622675"/>
                        <a:ext cx="4108450" cy="2736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xmlns="" id="{70F0E541-556B-4313-8F66-0533A4BFA7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341778"/>
              </p:ext>
            </p:extLst>
          </p:nvPr>
        </p:nvGraphicFramePr>
        <p:xfrm>
          <a:off x="7756525" y="900876"/>
          <a:ext cx="3956050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Worksheet" r:id="rId13" imgW="3956066" imgH="2793941" progId="Excel.Sheet.12">
                  <p:link updateAutomatic="1"/>
                </p:oleObj>
              </mc:Choice>
              <mc:Fallback>
                <p:oleObj name="Worksheet" r:id="rId13" imgW="3956066" imgH="279394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756525" y="900876"/>
                        <a:ext cx="3956050" cy="279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063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FFFFFF"/>
      </a:dk1>
      <a:lt1>
        <a:srgbClr val="FBFBFB"/>
      </a:lt1>
      <a:dk2>
        <a:srgbClr val="A7A7A7"/>
      </a:dk2>
      <a:lt2>
        <a:srgbClr val="535353"/>
      </a:lt2>
      <a:accent1>
        <a:srgbClr val="262626"/>
      </a:accent1>
      <a:accent2>
        <a:srgbClr val="3F3F3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Joyful English Medium"/>
        <a:ea typeface="Joyful English Medium"/>
        <a:cs typeface="Joyful English Medium"/>
      </a:majorFont>
      <a:minorFont>
        <a:latin typeface="Joyful English Medium"/>
        <a:ea typeface="Joyful English Medium"/>
        <a:cs typeface="Joyful English Medium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BFBFB"/>
            </a:solidFill>
            <a:effectLst/>
            <a:uFillTx/>
            <a:latin typeface="+mn-lt"/>
            <a:ea typeface="+mn-ea"/>
            <a:cs typeface="+mn-cs"/>
            <a:sym typeface="Joyful English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BFBFB"/>
            </a:solidFill>
            <a:effectLst/>
            <a:uFillTx/>
            <a:latin typeface="+mn-lt"/>
            <a:ea typeface="+mn-ea"/>
            <a:cs typeface="+mn-cs"/>
            <a:sym typeface="Joyful English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62626"/>
      </a:accent1>
      <a:accent2>
        <a:srgbClr val="3F3F3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Joyful English Medium"/>
        <a:ea typeface="Joyful English Medium"/>
        <a:cs typeface="Joyful English Medium"/>
      </a:majorFont>
      <a:minorFont>
        <a:latin typeface="Joyful English Medium"/>
        <a:ea typeface="Joyful English Medium"/>
        <a:cs typeface="Joyful English Medium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BFBFB"/>
            </a:solidFill>
            <a:effectLst/>
            <a:uFillTx/>
            <a:latin typeface="+mn-lt"/>
            <a:ea typeface="+mn-ea"/>
            <a:cs typeface="+mn-cs"/>
            <a:sym typeface="Joyful English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BFBFB"/>
            </a:solidFill>
            <a:effectLst/>
            <a:uFillTx/>
            <a:latin typeface="+mn-lt"/>
            <a:ea typeface="+mn-ea"/>
            <a:cs typeface="+mn-cs"/>
            <a:sym typeface="Joyful English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16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Links</vt:lpstr>
      </vt:variant>
      <vt:variant>
        <vt:i4>7</vt:i4>
      </vt:variant>
      <vt:variant>
        <vt:lpstr>Slide Titles</vt:lpstr>
      </vt:variant>
      <vt:variant>
        <vt:i4>2</vt:i4>
      </vt:variant>
    </vt:vector>
  </HeadingPairs>
  <TitlesOfParts>
    <vt:vector size="15" baseType="lpstr">
      <vt:lpstr>Helvetica Neue</vt:lpstr>
      <vt:lpstr>Helvetica Neue Light</vt:lpstr>
      <vt:lpstr>Helvetica Neue Medium</vt:lpstr>
      <vt:lpstr>Joy English Bold</vt:lpstr>
      <vt:lpstr>Joyful English Medium</vt:lpstr>
      <vt:lpstr>Office Theme</vt:lpstr>
      <vt:lpstr>\\AE01PADC001\UsersData\r.chatterjee\My Documents\TE files\Website\Takaful.xlsx!consolidated income statement![Takaful.xlsx]consolidated income statement Chart 8</vt:lpstr>
      <vt:lpstr>\\AE01PADC001\UsersData\r.chatterjee\My Documents\TE files\Website\Takaful.xlsx!Quarterly data![Takaful.xlsx]Quarterly data Chart 1</vt:lpstr>
      <vt:lpstr>\\AE01PADC001\UsersData\r.chatterjee\My Documents\TE files\Website\Takaful.xlsx!Quarterly data![Takaful.xlsx]Quarterly data Chart 2</vt:lpstr>
      <vt:lpstr>\\AE01PADC001\UsersData\r.chatterjee\My Documents\TE files\Website\Takaful.xlsx!Quarterly data![Takaful.xlsx]Quarterly data Chart 5</vt:lpstr>
      <vt:lpstr>\\AE01PADC001\UsersData\r.chatterjee\My Documents\TE files\Website\Takaful.xlsx!Quarterly data![Takaful.xlsx]Quarterly data Chart 4</vt:lpstr>
      <vt:lpstr>\\AE01PADC001\UsersData\r.chatterjee\My Documents\TE files\Website\Takaful.xlsx!Quarterly data![Takaful.xlsx]Quarterly data Chart 3</vt:lpstr>
      <vt:lpstr>\\AE01PADC001\UsersData\r.chatterjee\My Documents\TE files\Website\Takaful.xlsx!Quarterly data![Takaful.xlsx]Quarterly data Chart 6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Ritankar Chatterjee</dc:creator>
  <cp:lastModifiedBy>Salman Qureshi</cp:lastModifiedBy>
  <cp:revision>204</cp:revision>
  <dcterms:modified xsi:type="dcterms:W3CDTF">2018-12-16T06:49:52Z</dcterms:modified>
</cp:coreProperties>
</file>